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ebas Neue Bold" panose="020B0606020202050201" pitchFamily="34" charset="0"/>
      <p:regular r:id="rId9"/>
    </p:embeddedFont>
    <p:embeddedFont>
      <p:font typeface="Garet" pitchFamily="2" charset="0"/>
      <p:regular r:id="rId10"/>
    </p:embeddedFont>
    <p:embeddedFont>
      <p:font typeface="Garet Bold" pitchFamily="2" charset="0"/>
      <p:regular r:id="rId11"/>
    </p:embeddedFont>
    <p:embeddedFont>
      <p:font typeface="Gotham" pitchFamily="2" charset="0"/>
      <p:regular r:id="rId12"/>
    </p:embeddedFont>
    <p:embeddedFont>
      <p:font typeface="Gotham Bold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5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4.fntdata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3.fntdata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3" Type="http://schemas.openxmlformats.org/officeDocument/2006/relationships/image" Target="../media/image2.png" /><Relationship Id="rId7" Type="http://schemas.openxmlformats.org/officeDocument/2006/relationships/image" Target="../media/image8.sv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Relationship Id="rId9" Type="http://schemas.openxmlformats.org/officeDocument/2006/relationships/image" Target="../media/image10.sv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3" Type="http://schemas.openxmlformats.org/officeDocument/2006/relationships/image" Target="../media/image11.png" /><Relationship Id="rId7" Type="http://schemas.openxmlformats.org/officeDocument/2006/relationships/image" Target="../media/image8.sv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png" /><Relationship Id="rId5" Type="http://schemas.openxmlformats.org/officeDocument/2006/relationships/image" Target="../media/image2.png" /><Relationship Id="rId4" Type="http://schemas.openxmlformats.org/officeDocument/2006/relationships/image" Target="../media/image12.png" /><Relationship Id="rId9" Type="http://schemas.openxmlformats.org/officeDocument/2006/relationships/image" Target="../media/image14.sv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 /><Relationship Id="rId3" Type="http://schemas.openxmlformats.org/officeDocument/2006/relationships/image" Target="../media/image16.png" /><Relationship Id="rId7" Type="http://schemas.openxmlformats.org/officeDocument/2006/relationships/image" Target="../media/image19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.png" /><Relationship Id="rId5" Type="http://schemas.openxmlformats.org/officeDocument/2006/relationships/image" Target="../media/image18.png" /><Relationship Id="rId10" Type="http://schemas.openxmlformats.org/officeDocument/2006/relationships/image" Target="../media/image10.svg" /><Relationship Id="rId4" Type="http://schemas.openxmlformats.org/officeDocument/2006/relationships/image" Target="../media/image17.png" /><Relationship Id="rId9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 /><Relationship Id="rId3" Type="http://schemas.openxmlformats.org/officeDocument/2006/relationships/image" Target="../media/image18.png" /><Relationship Id="rId7" Type="http://schemas.openxmlformats.org/officeDocument/2006/relationships/image" Target="../media/image25.svg" /><Relationship Id="rId12" Type="http://schemas.openxmlformats.org/officeDocument/2006/relationships/image" Target="../media/image16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4.png" /><Relationship Id="rId11" Type="http://schemas.openxmlformats.org/officeDocument/2006/relationships/image" Target="../media/image28.svg" /><Relationship Id="rId5" Type="http://schemas.openxmlformats.org/officeDocument/2006/relationships/image" Target="../media/image23.svg" /><Relationship Id="rId10" Type="http://schemas.openxmlformats.org/officeDocument/2006/relationships/image" Target="../media/image27.png" /><Relationship Id="rId4" Type="http://schemas.openxmlformats.org/officeDocument/2006/relationships/image" Target="../media/image22.png" /><Relationship Id="rId9" Type="http://schemas.openxmlformats.org/officeDocument/2006/relationships/image" Target="../media/image26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 /><Relationship Id="rId13" Type="http://schemas.openxmlformats.org/officeDocument/2006/relationships/image" Target="../media/image36.svg" /><Relationship Id="rId3" Type="http://schemas.openxmlformats.org/officeDocument/2006/relationships/image" Target="../media/image4.png" /><Relationship Id="rId7" Type="http://schemas.openxmlformats.org/officeDocument/2006/relationships/image" Target="../media/image2.png" /><Relationship Id="rId12" Type="http://schemas.openxmlformats.org/officeDocument/2006/relationships/image" Target="../media/image35.png" /><Relationship Id="rId17" Type="http://schemas.openxmlformats.org/officeDocument/2006/relationships/image" Target="../media/image40.svg" /><Relationship Id="rId2" Type="http://schemas.openxmlformats.org/officeDocument/2006/relationships/image" Target="../media/image18.png" /><Relationship Id="rId16" Type="http://schemas.openxmlformats.org/officeDocument/2006/relationships/image" Target="../media/image39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0.svg" /><Relationship Id="rId11" Type="http://schemas.openxmlformats.org/officeDocument/2006/relationships/image" Target="../media/image34.svg" /><Relationship Id="rId5" Type="http://schemas.openxmlformats.org/officeDocument/2006/relationships/image" Target="../media/image29.png" /><Relationship Id="rId15" Type="http://schemas.openxmlformats.org/officeDocument/2006/relationships/image" Target="../media/image38.svg" /><Relationship Id="rId10" Type="http://schemas.openxmlformats.org/officeDocument/2006/relationships/image" Target="../media/image33.png" /><Relationship Id="rId4" Type="http://schemas.openxmlformats.org/officeDocument/2006/relationships/image" Target="../media/image26.png" /><Relationship Id="rId9" Type="http://schemas.openxmlformats.org/officeDocument/2006/relationships/image" Target="../media/image32.svg" /><Relationship Id="rId14" Type="http://schemas.openxmlformats.org/officeDocument/2006/relationships/image" Target="../media/image3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53" r="-27617" b="-199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795460" y="7473617"/>
            <a:ext cx="8198673" cy="87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9"/>
              </a:lnSpc>
              <a:spcBef>
                <a:spcPct val="0"/>
              </a:spcBef>
            </a:pPr>
            <a:r>
              <a:rPr lang="en-US" sz="2535">
                <a:solidFill>
                  <a:srgbClr val="0F2849"/>
                </a:solidFill>
                <a:latin typeface="Garet"/>
                <a:ea typeface="Garet"/>
                <a:cs typeface="Garet"/>
                <a:sym typeface="Garet"/>
              </a:rPr>
              <a:t>Sua saúde não pode ser dividida: elimine barreiras com um cartão de vacina integrado.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953180" y="1242116"/>
            <a:ext cx="7306120" cy="5582758"/>
            <a:chOff x="0" y="0"/>
            <a:chExt cx="9741493" cy="7443677"/>
          </a:xfrm>
        </p:grpSpPr>
        <p:sp>
          <p:nvSpPr>
            <p:cNvPr id="5" name="TextBox 5"/>
            <p:cNvSpPr txBox="1"/>
            <p:nvPr/>
          </p:nvSpPr>
          <p:spPr>
            <a:xfrm>
              <a:off x="4486004" y="5275871"/>
              <a:ext cx="5255489" cy="1344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477"/>
                </a:lnSpc>
                <a:spcBef>
                  <a:spcPct val="0"/>
                </a:spcBef>
              </a:pPr>
              <a:r>
                <a:rPr lang="en-US" sz="6055" b="1">
                  <a:solidFill>
                    <a:srgbClr val="0F28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Vacinas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275871"/>
              <a:ext cx="5255489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4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F28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Sistema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2346" y="6110328"/>
              <a:ext cx="7387317" cy="1333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406"/>
                </a:lnSpc>
                <a:spcBef>
                  <a:spcPct val="0"/>
                </a:spcBef>
              </a:pPr>
              <a:r>
                <a:rPr lang="en-US" sz="6004" b="1">
                  <a:solidFill>
                    <a:srgbClr val="0F28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Unificado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47851" y="0"/>
              <a:ext cx="7931812" cy="6609371"/>
            </a:xfrm>
            <a:custGeom>
              <a:avLst/>
              <a:gdLst/>
              <a:ahLst/>
              <a:cxnLst/>
              <a:rect l="l" t="t" r="r" b="b"/>
              <a:pathLst>
                <a:path w="7931812" h="6609371">
                  <a:moveTo>
                    <a:pt x="0" y="0"/>
                  </a:moveTo>
                  <a:lnTo>
                    <a:pt x="7931812" y="0"/>
                  </a:lnTo>
                  <a:lnTo>
                    <a:pt x="7931812" y="6609371"/>
                  </a:lnTo>
                  <a:lnTo>
                    <a:pt x="0" y="6609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6238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01" b="-92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61964" y="4220401"/>
            <a:ext cx="14364073" cy="190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2"/>
              </a:lnSpc>
            </a:pPr>
            <a:r>
              <a:rPr lang="en-US" sz="66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Vacinas salvam vidas, mas cartões desconectados criam barreiras.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8102" y="-2150919"/>
            <a:ext cx="19689004" cy="19689004"/>
          </a:xfrm>
          <a:custGeom>
            <a:avLst/>
            <a:gdLst/>
            <a:ahLst/>
            <a:cxnLst/>
            <a:rect l="l" t="t" r="r" b="b"/>
            <a:pathLst>
              <a:path w="19689004" h="19689004">
                <a:moveTo>
                  <a:pt x="0" y="0"/>
                </a:moveTo>
                <a:lnTo>
                  <a:pt x="19689004" y="0"/>
                </a:lnTo>
                <a:lnTo>
                  <a:pt x="19689004" y="19689004"/>
                </a:lnTo>
                <a:lnTo>
                  <a:pt x="0" y="19689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07821"/>
            <a:ext cx="11905700" cy="1298919"/>
            <a:chOff x="0" y="0"/>
            <a:chExt cx="3135658" cy="3421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5657" cy="342102"/>
            </a:xfrm>
            <a:custGeom>
              <a:avLst/>
              <a:gdLst/>
              <a:ahLst/>
              <a:cxnLst/>
              <a:rect l="l" t="t" r="r" b="b"/>
              <a:pathLst>
                <a:path w="3135657" h="342102">
                  <a:moveTo>
                    <a:pt x="0" y="0"/>
                  </a:moveTo>
                  <a:lnTo>
                    <a:pt x="3135657" y="0"/>
                  </a:lnTo>
                  <a:lnTo>
                    <a:pt x="3135657" y="342102"/>
                  </a:lnTo>
                  <a:lnTo>
                    <a:pt x="0" y="342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135658" cy="38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02706"/>
            <a:ext cx="11834054" cy="55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2153" lvl="1" indent="-471076" algn="just">
              <a:lnSpc>
                <a:spcPts val="4494"/>
              </a:lnSpc>
              <a:buFont typeface="Arial"/>
              <a:buChar char="•"/>
            </a:pPr>
            <a:r>
              <a:rPr lang="en-US" sz="4363" b="1" spc="-327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Falta de integração entre estados e o sistema nacional (SUS).</a:t>
            </a:r>
          </a:p>
          <a:p>
            <a:pPr algn="just">
              <a:lnSpc>
                <a:spcPts val="4494"/>
              </a:lnSpc>
            </a:pPr>
            <a:endParaRPr lang="en-US" sz="4363" b="1" spc="-327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marL="942153" lvl="1" indent="-471076" algn="just">
              <a:lnSpc>
                <a:spcPts val="4494"/>
              </a:lnSpc>
              <a:buFont typeface="Arial"/>
              <a:buChar char="•"/>
            </a:pPr>
            <a:r>
              <a:rPr lang="en-US" sz="4363" b="1" spc="-327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Baixa adesão ao registro digital de vacinas.</a:t>
            </a:r>
          </a:p>
          <a:p>
            <a:pPr algn="just">
              <a:lnSpc>
                <a:spcPts val="4494"/>
              </a:lnSpc>
            </a:pPr>
            <a:endParaRPr lang="en-US" sz="4363" b="1" spc="-327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marL="942153" lvl="1" indent="-471076" algn="just">
              <a:lnSpc>
                <a:spcPts val="4494"/>
              </a:lnSpc>
              <a:buFont typeface="Arial"/>
              <a:buChar char="•"/>
            </a:pPr>
            <a:r>
              <a:rPr lang="en-US" sz="4363" b="1" spc="-327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Perda de cartões físicos, dificultando o controle vacinal.</a:t>
            </a:r>
          </a:p>
          <a:p>
            <a:pPr algn="just">
              <a:lnSpc>
                <a:spcPts val="4494"/>
              </a:lnSpc>
            </a:pPr>
            <a:endParaRPr lang="en-US" sz="4363" b="1" spc="-327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marL="942153" lvl="1" indent="-471076" algn="just">
              <a:lnSpc>
                <a:spcPts val="4494"/>
              </a:lnSpc>
              <a:buFont typeface="Arial"/>
              <a:buChar char="•"/>
            </a:pPr>
            <a:r>
              <a:rPr lang="en-US" sz="4363" b="1" spc="-327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Desinformação e hesitação vacinal.</a:t>
            </a:r>
          </a:p>
          <a:p>
            <a:pPr algn="just">
              <a:lnSpc>
                <a:spcPts val="3621"/>
              </a:lnSpc>
            </a:pPr>
            <a:endParaRPr lang="en-US" sz="4363" b="1" spc="-327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465174" y="807821"/>
            <a:ext cx="15357651" cy="1298919"/>
            <a:chOff x="0" y="0"/>
            <a:chExt cx="4044814" cy="3421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44814" cy="342102"/>
            </a:xfrm>
            <a:custGeom>
              <a:avLst/>
              <a:gdLst/>
              <a:ahLst/>
              <a:cxnLst/>
              <a:rect l="l" t="t" r="r" b="b"/>
              <a:pathLst>
                <a:path w="4044814" h="342102">
                  <a:moveTo>
                    <a:pt x="0" y="0"/>
                  </a:moveTo>
                  <a:lnTo>
                    <a:pt x="4044814" y="0"/>
                  </a:lnTo>
                  <a:lnTo>
                    <a:pt x="4044814" y="342102"/>
                  </a:lnTo>
                  <a:lnTo>
                    <a:pt x="0" y="342102"/>
                  </a:lnTo>
                  <a:close/>
                </a:path>
              </a:pathLst>
            </a:custGeom>
            <a:solidFill>
              <a:srgbClr val="53C2C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044814" cy="38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023268" y="8454884"/>
            <a:ext cx="2241464" cy="1606833"/>
          </a:xfrm>
          <a:custGeom>
            <a:avLst/>
            <a:gdLst/>
            <a:ahLst/>
            <a:cxnLst/>
            <a:rect l="l" t="t" r="r" b="b"/>
            <a:pathLst>
              <a:path w="2241464" h="1606833">
                <a:moveTo>
                  <a:pt x="0" y="0"/>
                </a:moveTo>
                <a:lnTo>
                  <a:pt x="2241464" y="0"/>
                </a:lnTo>
                <a:lnTo>
                  <a:pt x="2241464" y="1606832"/>
                </a:lnTo>
                <a:lnTo>
                  <a:pt x="0" y="1606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08456" y="6327035"/>
            <a:ext cx="5943662" cy="3959965"/>
          </a:xfrm>
          <a:custGeom>
            <a:avLst/>
            <a:gdLst/>
            <a:ahLst/>
            <a:cxnLst/>
            <a:rect l="l" t="t" r="r" b="b"/>
            <a:pathLst>
              <a:path w="5943662" h="3959965">
                <a:moveTo>
                  <a:pt x="0" y="0"/>
                </a:moveTo>
                <a:lnTo>
                  <a:pt x="5943662" y="0"/>
                </a:lnTo>
                <a:lnTo>
                  <a:pt x="5943662" y="3959965"/>
                </a:lnTo>
                <a:lnTo>
                  <a:pt x="0" y="3959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092741" y="6327035"/>
            <a:ext cx="6017719" cy="4009305"/>
          </a:xfrm>
          <a:custGeom>
            <a:avLst/>
            <a:gdLst/>
            <a:ahLst/>
            <a:cxnLst/>
            <a:rect l="l" t="t" r="r" b="b"/>
            <a:pathLst>
              <a:path w="6017719" h="4009305">
                <a:moveTo>
                  <a:pt x="0" y="0"/>
                </a:moveTo>
                <a:lnTo>
                  <a:pt x="6017719" y="0"/>
                </a:lnTo>
                <a:lnTo>
                  <a:pt x="6017719" y="4009305"/>
                </a:lnTo>
                <a:lnTo>
                  <a:pt x="0" y="4009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096573" y="8105567"/>
            <a:ext cx="3596945" cy="436130"/>
          </a:xfrm>
          <a:custGeom>
            <a:avLst/>
            <a:gdLst/>
            <a:ahLst/>
            <a:cxnLst/>
            <a:rect l="l" t="t" r="r" b="b"/>
            <a:pathLst>
              <a:path w="3596945" h="436130">
                <a:moveTo>
                  <a:pt x="0" y="0"/>
                </a:moveTo>
                <a:lnTo>
                  <a:pt x="3596945" y="0"/>
                </a:lnTo>
                <a:lnTo>
                  <a:pt x="3596945" y="436130"/>
                </a:lnTo>
                <a:lnTo>
                  <a:pt x="0" y="436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-273421" y="598271"/>
            <a:ext cx="18561421" cy="172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7"/>
              </a:lnSpc>
            </a:pPr>
            <a:r>
              <a:rPr lang="en-US" sz="9948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 que buscamos resolver?</a:t>
            </a:r>
          </a:p>
        </p:txBody>
      </p:sp>
      <p:sp>
        <p:nvSpPr>
          <p:cNvPr id="15" name="Freeform 15"/>
          <p:cNvSpPr/>
          <p:nvPr/>
        </p:nvSpPr>
        <p:spPr>
          <a:xfrm rot="-7575947">
            <a:off x="-1247221" y="9029912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6" y="0"/>
                </a:lnTo>
                <a:lnTo>
                  <a:pt x="43774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661969">
            <a:off x="17288634" y="-1360370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6" y="0"/>
                </a:lnTo>
                <a:lnTo>
                  <a:pt x="43774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7652004">
            <a:off x="-723549" y="-3367702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0502" y="-2303319"/>
            <a:ext cx="19689004" cy="19689004"/>
          </a:xfrm>
          <a:custGeom>
            <a:avLst/>
            <a:gdLst/>
            <a:ahLst/>
            <a:cxnLst/>
            <a:rect l="l" t="t" r="r" b="b"/>
            <a:pathLst>
              <a:path w="19689004" h="19689004">
                <a:moveTo>
                  <a:pt x="0" y="0"/>
                </a:moveTo>
                <a:lnTo>
                  <a:pt x="19689004" y="0"/>
                </a:lnTo>
                <a:lnTo>
                  <a:pt x="19689004" y="19689004"/>
                </a:lnTo>
                <a:lnTo>
                  <a:pt x="0" y="19689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17574" y="3082231"/>
            <a:ext cx="11117803" cy="559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1323" lvl="1" indent="-470662" algn="just">
              <a:lnSpc>
                <a:spcPts val="4490"/>
              </a:lnSpc>
              <a:buFont typeface="Arial"/>
              <a:buChar char="•"/>
            </a:pPr>
            <a:r>
              <a:rPr lang="en-US" sz="4359" b="1" spc="-326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Integração com o sistema do SUS.</a:t>
            </a:r>
          </a:p>
          <a:p>
            <a:pPr algn="just">
              <a:lnSpc>
                <a:spcPts val="4490"/>
              </a:lnSpc>
            </a:pPr>
            <a:endParaRPr lang="en-US" sz="4359" b="1" spc="-326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marL="941323" lvl="1" indent="-470662" algn="just">
              <a:lnSpc>
                <a:spcPts val="4490"/>
              </a:lnSpc>
              <a:buFont typeface="Arial"/>
              <a:buChar char="•"/>
            </a:pPr>
            <a:r>
              <a:rPr lang="en-US" sz="4359" b="1" spc="-326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Acesso via CPF e autenticação segura.</a:t>
            </a:r>
          </a:p>
          <a:p>
            <a:pPr algn="just">
              <a:lnSpc>
                <a:spcPts val="4490"/>
              </a:lnSpc>
            </a:pPr>
            <a:endParaRPr lang="en-US" sz="4359" b="1" spc="-326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marL="941323" lvl="1" indent="-470662" algn="just">
              <a:lnSpc>
                <a:spcPts val="4490"/>
              </a:lnSpc>
              <a:buFont typeface="Arial"/>
              <a:buChar char="•"/>
            </a:pPr>
            <a:r>
              <a:rPr lang="en-US" sz="4359" b="1" spc="-326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Atualização em tempo real por unidades de saúde.</a:t>
            </a:r>
          </a:p>
          <a:p>
            <a:pPr algn="just">
              <a:lnSpc>
                <a:spcPts val="4490"/>
              </a:lnSpc>
            </a:pPr>
            <a:endParaRPr lang="en-US" sz="4359" b="1" spc="-326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marL="941323" lvl="1" indent="-470662" algn="just">
              <a:lnSpc>
                <a:spcPts val="4490"/>
              </a:lnSpc>
              <a:buFont typeface="Arial"/>
              <a:buChar char="•"/>
            </a:pPr>
            <a:r>
              <a:rPr lang="en-US" sz="4359" b="1" spc="-326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Emissão de certificados digitais para escolas, empresas e viagens.</a:t>
            </a:r>
          </a:p>
          <a:p>
            <a:pPr algn="just">
              <a:lnSpc>
                <a:spcPts val="3618"/>
              </a:lnSpc>
            </a:pPr>
            <a:endParaRPr lang="en-US" sz="4359" b="1" spc="-326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27279" y="3158441"/>
            <a:ext cx="5248401" cy="7128559"/>
          </a:xfrm>
          <a:custGeom>
            <a:avLst/>
            <a:gdLst/>
            <a:ahLst/>
            <a:cxnLst/>
            <a:rect l="l" t="t" r="r" b="b"/>
            <a:pathLst>
              <a:path w="5248401" h="7128559">
                <a:moveTo>
                  <a:pt x="0" y="0"/>
                </a:moveTo>
                <a:lnTo>
                  <a:pt x="5248401" y="0"/>
                </a:lnTo>
                <a:lnTo>
                  <a:pt x="5248401" y="7128559"/>
                </a:lnTo>
                <a:lnTo>
                  <a:pt x="0" y="7128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50592" y="3015556"/>
            <a:ext cx="5353600" cy="7271444"/>
          </a:xfrm>
          <a:custGeom>
            <a:avLst/>
            <a:gdLst/>
            <a:ahLst/>
            <a:cxnLst/>
            <a:rect l="l" t="t" r="r" b="b"/>
            <a:pathLst>
              <a:path w="5353600" h="7271444">
                <a:moveTo>
                  <a:pt x="0" y="0"/>
                </a:moveTo>
                <a:lnTo>
                  <a:pt x="5353601" y="0"/>
                </a:lnTo>
                <a:lnTo>
                  <a:pt x="5353601" y="7271444"/>
                </a:lnTo>
                <a:lnTo>
                  <a:pt x="0" y="7271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65174" y="807821"/>
            <a:ext cx="15357651" cy="1298919"/>
            <a:chOff x="0" y="0"/>
            <a:chExt cx="4044814" cy="3421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44814" cy="342102"/>
            </a:xfrm>
            <a:custGeom>
              <a:avLst/>
              <a:gdLst/>
              <a:ahLst/>
              <a:cxnLst/>
              <a:rect l="l" t="t" r="r" b="b"/>
              <a:pathLst>
                <a:path w="4044814" h="342102">
                  <a:moveTo>
                    <a:pt x="0" y="0"/>
                  </a:moveTo>
                  <a:lnTo>
                    <a:pt x="4044814" y="0"/>
                  </a:lnTo>
                  <a:lnTo>
                    <a:pt x="4044814" y="342102"/>
                  </a:lnTo>
                  <a:lnTo>
                    <a:pt x="0" y="342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044814" cy="38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7137" y="8454884"/>
            <a:ext cx="2241464" cy="1606833"/>
          </a:xfrm>
          <a:custGeom>
            <a:avLst/>
            <a:gdLst/>
            <a:ahLst/>
            <a:cxnLst/>
            <a:rect l="l" t="t" r="r" b="b"/>
            <a:pathLst>
              <a:path w="2241464" h="1606833">
                <a:moveTo>
                  <a:pt x="0" y="0"/>
                </a:moveTo>
                <a:lnTo>
                  <a:pt x="2241464" y="0"/>
                </a:lnTo>
                <a:lnTo>
                  <a:pt x="2241464" y="1606832"/>
                </a:lnTo>
                <a:lnTo>
                  <a:pt x="0" y="1606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86460" y="3531920"/>
            <a:ext cx="3596945" cy="436130"/>
          </a:xfrm>
          <a:custGeom>
            <a:avLst/>
            <a:gdLst/>
            <a:ahLst/>
            <a:cxnLst/>
            <a:rect l="l" t="t" r="r" b="b"/>
            <a:pathLst>
              <a:path w="3596945" h="436130">
                <a:moveTo>
                  <a:pt x="0" y="0"/>
                </a:moveTo>
                <a:lnTo>
                  <a:pt x="3596945" y="0"/>
                </a:lnTo>
                <a:lnTo>
                  <a:pt x="3596945" y="436129"/>
                </a:lnTo>
                <a:lnTo>
                  <a:pt x="0" y="436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136711" y="640649"/>
            <a:ext cx="18561421" cy="172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7"/>
              </a:lnSpc>
            </a:pPr>
            <a:r>
              <a:rPr lang="en-US" sz="9948" b="1">
                <a:solidFill>
                  <a:srgbClr val="00010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Solução Proposta</a:t>
            </a:r>
          </a:p>
        </p:txBody>
      </p:sp>
      <p:sp>
        <p:nvSpPr>
          <p:cNvPr id="12" name="Freeform 12"/>
          <p:cNvSpPr/>
          <p:nvPr/>
        </p:nvSpPr>
        <p:spPr>
          <a:xfrm>
            <a:off x="-2201855" y="8004316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22856" y="-1249579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36561" y="-733428"/>
            <a:ext cx="22248199" cy="22248199"/>
          </a:xfrm>
          <a:custGeom>
            <a:avLst/>
            <a:gdLst/>
            <a:ahLst/>
            <a:cxnLst/>
            <a:rect l="l" t="t" r="r" b="b"/>
            <a:pathLst>
              <a:path w="22248199" h="22248199">
                <a:moveTo>
                  <a:pt x="0" y="0"/>
                </a:moveTo>
                <a:lnTo>
                  <a:pt x="22248199" y="0"/>
                </a:lnTo>
                <a:lnTo>
                  <a:pt x="22248199" y="22248199"/>
                </a:lnTo>
                <a:lnTo>
                  <a:pt x="0" y="22248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824423" y="5385409"/>
            <a:ext cx="8104599" cy="48619"/>
          </a:xfrm>
          <a:prstGeom prst="line">
            <a:avLst/>
          </a:prstGeom>
          <a:ln w="66675" cap="flat">
            <a:solidFill>
              <a:srgbClr val="0001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363591" y="5434028"/>
            <a:ext cx="4624900" cy="0"/>
          </a:xfrm>
          <a:prstGeom prst="line">
            <a:avLst/>
          </a:prstGeom>
          <a:ln w="66675" cap="flat">
            <a:solidFill>
              <a:srgbClr val="00010D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824423" y="4364382"/>
            <a:ext cx="4503533" cy="2139292"/>
            <a:chOff x="0" y="0"/>
            <a:chExt cx="1154540" cy="5484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4540" cy="548435"/>
            </a:xfrm>
            <a:custGeom>
              <a:avLst/>
              <a:gdLst/>
              <a:ahLst/>
              <a:cxnLst/>
              <a:rect l="l" t="t" r="r" b="b"/>
              <a:pathLst>
                <a:path w="1154540" h="548435">
                  <a:moveTo>
                    <a:pt x="0" y="0"/>
                  </a:moveTo>
                  <a:lnTo>
                    <a:pt x="1154540" y="0"/>
                  </a:lnTo>
                  <a:lnTo>
                    <a:pt x="1154540" y="548435"/>
                  </a:lnTo>
                  <a:lnTo>
                    <a:pt x="0" y="548435"/>
                  </a:lnTo>
                  <a:close/>
                </a:path>
              </a:pathLst>
            </a:custGeom>
            <a:solidFill>
              <a:srgbClr val="53C2C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54540" cy="586535"/>
            </a:xfrm>
            <a:prstGeom prst="rect">
              <a:avLst/>
            </a:prstGeom>
          </p:spPr>
          <p:txBody>
            <a:bodyPr lIns="52189" tIns="52189" rIns="52189" bIns="52189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8381" y="4599612"/>
            <a:ext cx="3652854" cy="438819"/>
            <a:chOff x="0" y="0"/>
            <a:chExt cx="962069" cy="1155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2069" cy="115574"/>
            </a:xfrm>
            <a:custGeom>
              <a:avLst/>
              <a:gdLst/>
              <a:ahLst/>
              <a:cxnLst/>
              <a:rect l="l" t="t" r="r" b="b"/>
              <a:pathLst>
                <a:path w="962069" h="115574">
                  <a:moveTo>
                    <a:pt x="0" y="0"/>
                  </a:moveTo>
                  <a:lnTo>
                    <a:pt x="962069" y="0"/>
                  </a:lnTo>
                  <a:lnTo>
                    <a:pt x="962069" y="115574"/>
                  </a:lnTo>
                  <a:lnTo>
                    <a:pt x="0" y="115574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62069" cy="153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77255" y="4364382"/>
            <a:ext cx="4503533" cy="2139292"/>
            <a:chOff x="0" y="0"/>
            <a:chExt cx="1154540" cy="5484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4540" cy="548435"/>
            </a:xfrm>
            <a:custGeom>
              <a:avLst/>
              <a:gdLst/>
              <a:ahLst/>
              <a:cxnLst/>
              <a:rect l="l" t="t" r="r" b="b"/>
              <a:pathLst>
                <a:path w="1154540" h="548435">
                  <a:moveTo>
                    <a:pt x="0" y="0"/>
                  </a:moveTo>
                  <a:lnTo>
                    <a:pt x="1154540" y="0"/>
                  </a:lnTo>
                  <a:lnTo>
                    <a:pt x="1154540" y="548435"/>
                  </a:lnTo>
                  <a:lnTo>
                    <a:pt x="0" y="548435"/>
                  </a:lnTo>
                  <a:close/>
                </a:path>
              </a:pathLst>
            </a:custGeom>
            <a:solidFill>
              <a:srgbClr val="53C2C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54540" cy="586535"/>
            </a:xfrm>
            <a:prstGeom prst="rect">
              <a:avLst/>
            </a:prstGeom>
          </p:spPr>
          <p:txBody>
            <a:bodyPr lIns="52189" tIns="52189" rIns="52189" bIns="52189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57478" y="4599612"/>
            <a:ext cx="3933557" cy="438819"/>
            <a:chOff x="0" y="0"/>
            <a:chExt cx="1035998" cy="1155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35998" cy="115574"/>
            </a:xfrm>
            <a:custGeom>
              <a:avLst/>
              <a:gdLst/>
              <a:ahLst/>
              <a:cxnLst/>
              <a:rect l="l" t="t" r="r" b="b"/>
              <a:pathLst>
                <a:path w="1035998" h="115574">
                  <a:moveTo>
                    <a:pt x="0" y="0"/>
                  </a:moveTo>
                  <a:lnTo>
                    <a:pt x="1035998" y="0"/>
                  </a:lnTo>
                  <a:lnTo>
                    <a:pt x="1035998" y="115574"/>
                  </a:lnTo>
                  <a:lnTo>
                    <a:pt x="0" y="115574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35998" cy="153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952882" y="4662415"/>
            <a:ext cx="3952279" cy="1550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sz="2953" b="1" spc="-22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Atualização de Vacinas:</a:t>
            </a:r>
          </a:p>
          <a:p>
            <a:pPr algn="l">
              <a:lnSpc>
                <a:spcPts val="2451"/>
              </a:lnSpc>
            </a:pPr>
            <a:endParaRPr lang="en-US" sz="2953" b="1" spc="-221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algn="l">
              <a:lnSpc>
                <a:spcPts val="2451"/>
              </a:lnSpc>
            </a:pPr>
            <a:r>
              <a:rPr lang="en-US" sz="2953" b="1" spc="-22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Realizada  após aplicação em UBS ou clínicas credenciadas.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988492" y="4364382"/>
            <a:ext cx="4503533" cy="2139292"/>
            <a:chOff x="0" y="0"/>
            <a:chExt cx="1154540" cy="5484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54540" cy="548435"/>
            </a:xfrm>
            <a:custGeom>
              <a:avLst/>
              <a:gdLst/>
              <a:ahLst/>
              <a:cxnLst/>
              <a:rect l="l" t="t" r="r" b="b"/>
              <a:pathLst>
                <a:path w="1154540" h="548435">
                  <a:moveTo>
                    <a:pt x="0" y="0"/>
                  </a:moveTo>
                  <a:lnTo>
                    <a:pt x="1154540" y="0"/>
                  </a:lnTo>
                  <a:lnTo>
                    <a:pt x="1154540" y="548435"/>
                  </a:lnTo>
                  <a:lnTo>
                    <a:pt x="0" y="548435"/>
                  </a:lnTo>
                  <a:close/>
                </a:path>
              </a:pathLst>
            </a:custGeom>
            <a:solidFill>
              <a:srgbClr val="53C2C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54540" cy="586535"/>
            </a:xfrm>
            <a:prstGeom prst="rect">
              <a:avLst/>
            </a:prstGeom>
          </p:spPr>
          <p:txBody>
            <a:bodyPr lIns="52189" tIns="52189" rIns="52189" bIns="52189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45571" y="4648019"/>
            <a:ext cx="4223404" cy="390412"/>
            <a:chOff x="0" y="0"/>
            <a:chExt cx="1112337" cy="1028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12337" cy="102825"/>
            </a:xfrm>
            <a:custGeom>
              <a:avLst/>
              <a:gdLst/>
              <a:ahLst/>
              <a:cxnLst/>
              <a:rect l="l" t="t" r="r" b="b"/>
              <a:pathLst>
                <a:path w="1112337" h="102825">
                  <a:moveTo>
                    <a:pt x="0" y="0"/>
                  </a:moveTo>
                  <a:lnTo>
                    <a:pt x="1112337" y="0"/>
                  </a:lnTo>
                  <a:lnTo>
                    <a:pt x="1112337" y="102825"/>
                  </a:lnTo>
                  <a:lnTo>
                    <a:pt x="0" y="102825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12337" cy="140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265787" y="4711034"/>
            <a:ext cx="4103188" cy="1550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sz="2953" b="1" spc="-22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Emissão de Certificados:</a:t>
            </a:r>
          </a:p>
          <a:p>
            <a:pPr algn="l">
              <a:lnSpc>
                <a:spcPts val="2451"/>
              </a:lnSpc>
            </a:pPr>
            <a:endParaRPr lang="en-US" sz="2953" b="1" spc="-221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algn="l">
              <a:lnSpc>
                <a:spcPts val="2451"/>
              </a:lnSpc>
            </a:pPr>
            <a:r>
              <a:rPr lang="en-US" sz="2953" b="1" spc="-22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Certificado digital para uso escolar, profissional ou viagens.</a:t>
            </a:r>
          </a:p>
        </p:txBody>
      </p:sp>
      <p:sp>
        <p:nvSpPr>
          <p:cNvPr id="25" name="Freeform 25"/>
          <p:cNvSpPr/>
          <p:nvPr/>
        </p:nvSpPr>
        <p:spPr>
          <a:xfrm>
            <a:off x="583529" y="6494200"/>
            <a:ext cx="4985319" cy="810114"/>
          </a:xfrm>
          <a:custGeom>
            <a:avLst/>
            <a:gdLst/>
            <a:ahLst/>
            <a:cxnLst/>
            <a:rect l="l" t="t" r="r" b="b"/>
            <a:pathLst>
              <a:path w="4985319" h="810114">
                <a:moveTo>
                  <a:pt x="0" y="0"/>
                </a:moveTo>
                <a:lnTo>
                  <a:pt x="4985320" y="0"/>
                </a:lnTo>
                <a:lnTo>
                  <a:pt x="4985320" y="810114"/>
                </a:lnTo>
                <a:lnTo>
                  <a:pt x="0" y="810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677255" y="6494200"/>
            <a:ext cx="4503533" cy="731824"/>
          </a:xfrm>
          <a:custGeom>
            <a:avLst/>
            <a:gdLst/>
            <a:ahLst/>
            <a:cxnLst/>
            <a:rect l="l" t="t" r="r" b="b"/>
            <a:pathLst>
              <a:path w="4503533" h="731824">
                <a:moveTo>
                  <a:pt x="0" y="0"/>
                </a:moveTo>
                <a:lnTo>
                  <a:pt x="4503533" y="0"/>
                </a:lnTo>
                <a:lnTo>
                  <a:pt x="4503533" y="731824"/>
                </a:lnTo>
                <a:lnTo>
                  <a:pt x="0" y="731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988492" y="6494200"/>
            <a:ext cx="4503533" cy="731824"/>
          </a:xfrm>
          <a:custGeom>
            <a:avLst/>
            <a:gdLst/>
            <a:ahLst/>
            <a:cxnLst/>
            <a:rect l="l" t="t" r="r" b="b"/>
            <a:pathLst>
              <a:path w="4503533" h="731824">
                <a:moveTo>
                  <a:pt x="0" y="0"/>
                </a:moveTo>
                <a:lnTo>
                  <a:pt x="4503533" y="0"/>
                </a:lnTo>
                <a:lnTo>
                  <a:pt x="4503533" y="731824"/>
                </a:lnTo>
                <a:lnTo>
                  <a:pt x="0" y="731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900231" y="5493560"/>
            <a:ext cx="9757307" cy="5488485"/>
          </a:xfrm>
          <a:custGeom>
            <a:avLst/>
            <a:gdLst/>
            <a:ahLst/>
            <a:cxnLst/>
            <a:rect l="l" t="t" r="r" b="b"/>
            <a:pathLst>
              <a:path w="9757307" h="5488485">
                <a:moveTo>
                  <a:pt x="0" y="0"/>
                </a:moveTo>
                <a:lnTo>
                  <a:pt x="9757307" y="0"/>
                </a:lnTo>
                <a:lnTo>
                  <a:pt x="9757307" y="5488485"/>
                </a:lnTo>
                <a:lnTo>
                  <a:pt x="0" y="5488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743950" y="8973052"/>
            <a:ext cx="2109973" cy="1057925"/>
          </a:xfrm>
          <a:custGeom>
            <a:avLst/>
            <a:gdLst/>
            <a:ahLst/>
            <a:cxnLst/>
            <a:rect l="l" t="t" r="r" b="b"/>
            <a:pathLst>
              <a:path w="2109973" h="1057925">
                <a:moveTo>
                  <a:pt x="0" y="0"/>
                </a:moveTo>
                <a:lnTo>
                  <a:pt x="2109973" y="0"/>
                </a:lnTo>
                <a:lnTo>
                  <a:pt x="2109973" y="1057926"/>
                </a:lnTo>
                <a:lnTo>
                  <a:pt x="0" y="1057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 l="-12284" r="-12284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618387" y="9356584"/>
            <a:ext cx="1541062" cy="620278"/>
          </a:xfrm>
          <a:custGeom>
            <a:avLst/>
            <a:gdLst/>
            <a:ahLst/>
            <a:cxnLst/>
            <a:rect l="l" t="t" r="r" b="b"/>
            <a:pathLst>
              <a:path w="1541062" h="620278">
                <a:moveTo>
                  <a:pt x="0" y="0"/>
                </a:moveTo>
                <a:lnTo>
                  <a:pt x="1541063" y="0"/>
                </a:lnTo>
                <a:lnTo>
                  <a:pt x="1541063" y="620277"/>
                </a:lnTo>
                <a:lnTo>
                  <a:pt x="0" y="6202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323986" y="9666722"/>
            <a:ext cx="1541062" cy="620278"/>
          </a:xfrm>
          <a:custGeom>
            <a:avLst/>
            <a:gdLst/>
            <a:ahLst/>
            <a:cxnLst/>
            <a:rect l="l" t="t" r="r" b="b"/>
            <a:pathLst>
              <a:path w="1541062" h="620278">
                <a:moveTo>
                  <a:pt x="0" y="0"/>
                </a:moveTo>
                <a:lnTo>
                  <a:pt x="1541062" y="0"/>
                </a:lnTo>
                <a:lnTo>
                  <a:pt x="1541062" y="620278"/>
                </a:lnTo>
                <a:lnTo>
                  <a:pt x="0" y="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479537" y="8607284"/>
            <a:ext cx="2241464" cy="1606833"/>
          </a:xfrm>
          <a:custGeom>
            <a:avLst/>
            <a:gdLst/>
            <a:ahLst/>
            <a:cxnLst/>
            <a:rect l="l" t="t" r="r" b="b"/>
            <a:pathLst>
              <a:path w="2241464" h="1606833">
                <a:moveTo>
                  <a:pt x="0" y="0"/>
                </a:moveTo>
                <a:lnTo>
                  <a:pt x="2241464" y="0"/>
                </a:lnTo>
                <a:lnTo>
                  <a:pt x="2241464" y="1606832"/>
                </a:lnTo>
                <a:lnTo>
                  <a:pt x="0" y="1606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180788" y="2205036"/>
            <a:ext cx="970278" cy="954511"/>
          </a:xfrm>
          <a:custGeom>
            <a:avLst/>
            <a:gdLst/>
            <a:ahLst/>
            <a:cxnLst/>
            <a:rect l="l" t="t" r="r" b="b"/>
            <a:pathLst>
              <a:path w="970278" h="954511">
                <a:moveTo>
                  <a:pt x="0" y="0"/>
                </a:moveTo>
                <a:lnTo>
                  <a:pt x="970278" y="0"/>
                </a:lnTo>
                <a:lnTo>
                  <a:pt x="970278" y="954512"/>
                </a:lnTo>
                <a:lnTo>
                  <a:pt x="0" y="954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8100000">
            <a:off x="-1605194" y="8563702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098381" y="4711034"/>
            <a:ext cx="3952279" cy="1550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sz="2953" b="1" spc="-22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Cadastro do Usuário:</a:t>
            </a:r>
          </a:p>
          <a:p>
            <a:pPr algn="l">
              <a:lnSpc>
                <a:spcPts val="2451"/>
              </a:lnSpc>
            </a:pPr>
            <a:r>
              <a:rPr lang="en-US" sz="2953" b="1" spc="-22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</a:p>
          <a:p>
            <a:pPr algn="l">
              <a:lnSpc>
                <a:spcPts val="2451"/>
              </a:lnSpc>
            </a:pPr>
            <a:r>
              <a:rPr lang="en-US" sz="2953" b="1" spc="-22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Dados pessoais sincronizados com o SUS.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232115" y="1428750"/>
            <a:ext cx="9823770" cy="195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4"/>
              </a:lnSpc>
            </a:pPr>
            <a:r>
              <a:rPr lang="en-US" sz="9499" b="1" spc="-465">
                <a:solidFill>
                  <a:srgbClr val="00010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Como Funciona no Cenário</a:t>
            </a:r>
          </a:p>
          <a:p>
            <a:pPr algn="ctr">
              <a:lnSpc>
                <a:spcPts val="7124"/>
              </a:lnSpc>
            </a:pPr>
            <a:r>
              <a:rPr lang="en-US" sz="9499" b="1" spc="-465">
                <a:solidFill>
                  <a:srgbClr val="00010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Nacional?</a:t>
            </a:r>
          </a:p>
        </p:txBody>
      </p:sp>
      <p:sp>
        <p:nvSpPr>
          <p:cNvPr id="37" name="Freeform 37"/>
          <p:cNvSpPr/>
          <p:nvPr/>
        </p:nvSpPr>
        <p:spPr>
          <a:xfrm rot="-7030051">
            <a:off x="-534521" y="-3160942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7030051">
            <a:off x="17163912" y="-100824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6708" y="4919738"/>
            <a:ext cx="2040121" cy="1462496"/>
          </a:xfrm>
          <a:custGeom>
            <a:avLst/>
            <a:gdLst/>
            <a:ahLst/>
            <a:cxnLst/>
            <a:rect l="l" t="t" r="r" b="b"/>
            <a:pathLst>
              <a:path w="2040121" h="1462496">
                <a:moveTo>
                  <a:pt x="0" y="0"/>
                </a:moveTo>
                <a:lnTo>
                  <a:pt x="2040121" y="0"/>
                </a:lnTo>
                <a:lnTo>
                  <a:pt x="2040121" y="1462496"/>
                </a:lnTo>
                <a:lnTo>
                  <a:pt x="0" y="1462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63839">
            <a:off x="1422583" y="8991182"/>
            <a:ext cx="3095706" cy="1246022"/>
          </a:xfrm>
          <a:custGeom>
            <a:avLst/>
            <a:gdLst/>
            <a:ahLst/>
            <a:cxnLst/>
            <a:rect l="l" t="t" r="r" b="b"/>
            <a:pathLst>
              <a:path w="3095706" h="1246022">
                <a:moveTo>
                  <a:pt x="0" y="0"/>
                </a:moveTo>
                <a:lnTo>
                  <a:pt x="3095706" y="0"/>
                </a:lnTo>
                <a:lnTo>
                  <a:pt x="3095706" y="1246022"/>
                </a:lnTo>
                <a:lnTo>
                  <a:pt x="0" y="124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22660" y="8724064"/>
            <a:ext cx="2211500" cy="890129"/>
          </a:xfrm>
          <a:custGeom>
            <a:avLst/>
            <a:gdLst/>
            <a:ahLst/>
            <a:cxnLst/>
            <a:rect l="l" t="t" r="r" b="b"/>
            <a:pathLst>
              <a:path w="2211500" h="890129">
                <a:moveTo>
                  <a:pt x="0" y="0"/>
                </a:moveTo>
                <a:lnTo>
                  <a:pt x="2211500" y="0"/>
                </a:lnTo>
                <a:lnTo>
                  <a:pt x="2211500" y="890129"/>
                </a:lnTo>
                <a:lnTo>
                  <a:pt x="0" y="890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098805"/>
            <a:ext cx="3608642" cy="2978770"/>
          </a:xfrm>
          <a:custGeom>
            <a:avLst/>
            <a:gdLst/>
            <a:ahLst/>
            <a:cxnLst/>
            <a:rect l="l" t="t" r="r" b="b"/>
            <a:pathLst>
              <a:path w="3608642" h="2978770">
                <a:moveTo>
                  <a:pt x="0" y="0"/>
                </a:moveTo>
                <a:lnTo>
                  <a:pt x="3608642" y="0"/>
                </a:lnTo>
                <a:lnTo>
                  <a:pt x="3608642" y="2978770"/>
                </a:lnTo>
                <a:lnTo>
                  <a:pt x="0" y="2978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84206" y="7110760"/>
            <a:ext cx="2920631" cy="2847615"/>
          </a:xfrm>
          <a:custGeom>
            <a:avLst/>
            <a:gdLst/>
            <a:ahLst/>
            <a:cxnLst/>
            <a:rect l="l" t="t" r="r" b="b"/>
            <a:pathLst>
              <a:path w="2920631" h="2847615">
                <a:moveTo>
                  <a:pt x="0" y="0"/>
                </a:moveTo>
                <a:lnTo>
                  <a:pt x="2920631" y="0"/>
                </a:lnTo>
                <a:lnTo>
                  <a:pt x="2920631" y="2847615"/>
                </a:lnTo>
                <a:lnTo>
                  <a:pt x="0" y="2847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675556"/>
            <a:ext cx="5476137" cy="328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04"/>
              </a:lnSpc>
            </a:pPr>
            <a:r>
              <a:rPr lang="en-US" sz="19146" b="1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Equipe </a:t>
            </a:r>
          </a:p>
        </p:txBody>
      </p:sp>
      <p:sp>
        <p:nvSpPr>
          <p:cNvPr id="8" name="Freeform 8"/>
          <p:cNvSpPr/>
          <p:nvPr/>
        </p:nvSpPr>
        <p:spPr>
          <a:xfrm>
            <a:off x="-958902" y="-102398"/>
            <a:ext cx="10715909" cy="10715909"/>
          </a:xfrm>
          <a:custGeom>
            <a:avLst/>
            <a:gdLst/>
            <a:ahLst/>
            <a:cxnLst/>
            <a:rect l="l" t="t" r="r" b="b"/>
            <a:pathLst>
              <a:path w="10715909" h="10715909">
                <a:moveTo>
                  <a:pt x="0" y="0"/>
                </a:moveTo>
                <a:lnTo>
                  <a:pt x="10715909" y="0"/>
                </a:lnTo>
                <a:lnTo>
                  <a:pt x="10715909" y="10715909"/>
                </a:lnTo>
                <a:lnTo>
                  <a:pt x="0" y="107159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3000"/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-393629">
            <a:off x="6911948" y="-4663007"/>
            <a:ext cx="17837802" cy="17623744"/>
            <a:chOff x="0" y="0"/>
            <a:chExt cx="4572000" cy="4517135"/>
          </a:xfrm>
        </p:grpSpPr>
        <p:sp>
          <p:nvSpPr>
            <p:cNvPr id="10" name="Freeform 10"/>
            <p:cNvSpPr/>
            <p:nvPr/>
          </p:nvSpPr>
          <p:spPr>
            <a:xfrm>
              <a:off x="-16554" y="-2690"/>
              <a:ext cx="4639471" cy="4549489"/>
            </a:xfrm>
            <a:custGeom>
              <a:avLst/>
              <a:gdLst/>
              <a:ahLst/>
              <a:cxnLst/>
              <a:rect l="l" t="t" r="r" b="b"/>
              <a:pathLst>
                <a:path w="4639471" h="4549489">
                  <a:moveTo>
                    <a:pt x="2642461" y="4307731"/>
                  </a:moveTo>
                  <a:cubicBezTo>
                    <a:pt x="2937643" y="4136404"/>
                    <a:pt x="3174467" y="3866873"/>
                    <a:pt x="3302943" y="3520703"/>
                  </a:cubicBezTo>
                  <a:cubicBezTo>
                    <a:pt x="3367367" y="3347118"/>
                    <a:pt x="3462613" y="3172924"/>
                    <a:pt x="3623369" y="3081058"/>
                  </a:cubicBezTo>
                  <a:cubicBezTo>
                    <a:pt x="3747343" y="3010214"/>
                    <a:pt x="3895227" y="2996898"/>
                    <a:pt x="4029388" y="2948020"/>
                  </a:cubicBezTo>
                  <a:cubicBezTo>
                    <a:pt x="4411618" y="2808768"/>
                    <a:pt x="4639471" y="2366335"/>
                    <a:pt x="4578884" y="1964073"/>
                  </a:cubicBezTo>
                  <a:cubicBezTo>
                    <a:pt x="4518297" y="1561809"/>
                    <a:pt x="4204130" y="1222063"/>
                    <a:pt x="3823417" y="1078711"/>
                  </a:cubicBezTo>
                  <a:cubicBezTo>
                    <a:pt x="3609703" y="998242"/>
                    <a:pt x="3395764" y="1015829"/>
                    <a:pt x="3183757" y="930958"/>
                  </a:cubicBezTo>
                  <a:cubicBezTo>
                    <a:pt x="2896850" y="816103"/>
                    <a:pt x="2646820" y="557580"/>
                    <a:pt x="2402676" y="368105"/>
                  </a:cubicBezTo>
                  <a:cubicBezTo>
                    <a:pt x="2158532" y="178629"/>
                    <a:pt x="1877749" y="5911"/>
                    <a:pt x="1568716" y="3231"/>
                  </a:cubicBezTo>
                  <a:cubicBezTo>
                    <a:pt x="1196035" y="0"/>
                    <a:pt x="839628" y="279246"/>
                    <a:pt x="753607" y="641873"/>
                  </a:cubicBezTo>
                  <a:cubicBezTo>
                    <a:pt x="714329" y="807457"/>
                    <a:pt x="726735" y="980722"/>
                    <a:pt x="704584" y="1149453"/>
                  </a:cubicBezTo>
                  <a:cubicBezTo>
                    <a:pt x="619399" y="1798292"/>
                    <a:pt x="38111" y="2317174"/>
                    <a:pt x="17162" y="2971245"/>
                  </a:cubicBezTo>
                  <a:cubicBezTo>
                    <a:pt x="0" y="3507080"/>
                    <a:pt x="385323" y="3994953"/>
                    <a:pt x="863032" y="4238292"/>
                  </a:cubicBezTo>
                  <a:cubicBezTo>
                    <a:pt x="1111989" y="4365108"/>
                    <a:pt x="1371700" y="4475224"/>
                    <a:pt x="1651555" y="4507960"/>
                  </a:cubicBezTo>
                  <a:cubicBezTo>
                    <a:pt x="2006569" y="4549489"/>
                    <a:pt x="2352643" y="4475944"/>
                    <a:pt x="2642461" y="430773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4572000" cy="4517135"/>
            </a:xfrm>
            <a:custGeom>
              <a:avLst/>
              <a:gdLst/>
              <a:ahLst/>
              <a:cxnLst/>
              <a:rect l="l" t="t" r="r" b="b"/>
              <a:pathLst>
                <a:path w="4572000" h="4517135">
                  <a:moveTo>
                    <a:pt x="4572000" y="4517135"/>
                  </a:moveTo>
                  <a:lnTo>
                    <a:pt x="0" y="451713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517135"/>
                  </a:lnTo>
                  <a:close/>
                </a:path>
              </a:pathLst>
            </a:custGeom>
            <a:blipFill>
              <a:blip r:embed="rId9"/>
              <a:stretch>
                <a:fillRect l="-25" r="-25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109432" y="3228142"/>
            <a:ext cx="6054766" cy="824260"/>
            <a:chOff x="0" y="0"/>
            <a:chExt cx="1594671" cy="2170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94671" cy="217089"/>
            </a:xfrm>
            <a:custGeom>
              <a:avLst/>
              <a:gdLst/>
              <a:ahLst/>
              <a:cxnLst/>
              <a:rect l="l" t="t" r="r" b="b"/>
              <a:pathLst>
                <a:path w="1594671" h="217089">
                  <a:moveTo>
                    <a:pt x="65211" y="0"/>
                  </a:moveTo>
                  <a:lnTo>
                    <a:pt x="1529460" y="0"/>
                  </a:lnTo>
                  <a:cubicBezTo>
                    <a:pt x="1565475" y="0"/>
                    <a:pt x="1594671" y="29196"/>
                    <a:pt x="1594671" y="65211"/>
                  </a:cubicBezTo>
                  <a:lnTo>
                    <a:pt x="1594671" y="151878"/>
                  </a:lnTo>
                  <a:cubicBezTo>
                    <a:pt x="1594671" y="187893"/>
                    <a:pt x="1565475" y="217089"/>
                    <a:pt x="1529460" y="217089"/>
                  </a:cubicBezTo>
                  <a:lnTo>
                    <a:pt x="65211" y="217089"/>
                  </a:lnTo>
                  <a:cubicBezTo>
                    <a:pt x="29196" y="217089"/>
                    <a:pt x="0" y="187893"/>
                    <a:pt x="0" y="15187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solidFill>
              <a:srgbClr val="53C2C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94671" cy="255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09432" y="4612272"/>
            <a:ext cx="6054766" cy="824260"/>
            <a:chOff x="0" y="0"/>
            <a:chExt cx="1594671" cy="2170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94671" cy="217089"/>
            </a:xfrm>
            <a:custGeom>
              <a:avLst/>
              <a:gdLst/>
              <a:ahLst/>
              <a:cxnLst/>
              <a:rect l="l" t="t" r="r" b="b"/>
              <a:pathLst>
                <a:path w="1594671" h="217089">
                  <a:moveTo>
                    <a:pt x="65211" y="0"/>
                  </a:moveTo>
                  <a:lnTo>
                    <a:pt x="1529460" y="0"/>
                  </a:lnTo>
                  <a:cubicBezTo>
                    <a:pt x="1565475" y="0"/>
                    <a:pt x="1594671" y="29196"/>
                    <a:pt x="1594671" y="65211"/>
                  </a:cubicBezTo>
                  <a:lnTo>
                    <a:pt x="1594671" y="151878"/>
                  </a:lnTo>
                  <a:cubicBezTo>
                    <a:pt x="1594671" y="187893"/>
                    <a:pt x="1565475" y="217089"/>
                    <a:pt x="1529460" y="217089"/>
                  </a:cubicBezTo>
                  <a:lnTo>
                    <a:pt x="65211" y="217089"/>
                  </a:lnTo>
                  <a:cubicBezTo>
                    <a:pt x="29196" y="217089"/>
                    <a:pt x="0" y="187893"/>
                    <a:pt x="0" y="15187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solidFill>
              <a:srgbClr val="53C2C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94671" cy="255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09432" y="6008032"/>
            <a:ext cx="6054766" cy="824260"/>
            <a:chOff x="0" y="0"/>
            <a:chExt cx="1594671" cy="2170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94671" cy="217089"/>
            </a:xfrm>
            <a:custGeom>
              <a:avLst/>
              <a:gdLst/>
              <a:ahLst/>
              <a:cxnLst/>
              <a:rect l="l" t="t" r="r" b="b"/>
              <a:pathLst>
                <a:path w="1594671" h="217089">
                  <a:moveTo>
                    <a:pt x="65211" y="0"/>
                  </a:moveTo>
                  <a:lnTo>
                    <a:pt x="1529460" y="0"/>
                  </a:lnTo>
                  <a:cubicBezTo>
                    <a:pt x="1565475" y="0"/>
                    <a:pt x="1594671" y="29196"/>
                    <a:pt x="1594671" y="65211"/>
                  </a:cubicBezTo>
                  <a:lnTo>
                    <a:pt x="1594671" y="151878"/>
                  </a:lnTo>
                  <a:cubicBezTo>
                    <a:pt x="1594671" y="187893"/>
                    <a:pt x="1565475" y="217089"/>
                    <a:pt x="1529460" y="217089"/>
                  </a:cubicBezTo>
                  <a:lnTo>
                    <a:pt x="65211" y="217089"/>
                  </a:lnTo>
                  <a:cubicBezTo>
                    <a:pt x="29196" y="217089"/>
                    <a:pt x="0" y="187893"/>
                    <a:pt x="0" y="15187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solidFill>
              <a:srgbClr val="53C2C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94671" cy="255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109432" y="7403791"/>
            <a:ext cx="6054766" cy="824260"/>
            <a:chOff x="0" y="0"/>
            <a:chExt cx="1594671" cy="21708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94671" cy="217089"/>
            </a:xfrm>
            <a:custGeom>
              <a:avLst/>
              <a:gdLst/>
              <a:ahLst/>
              <a:cxnLst/>
              <a:rect l="l" t="t" r="r" b="b"/>
              <a:pathLst>
                <a:path w="1594671" h="217089">
                  <a:moveTo>
                    <a:pt x="65211" y="0"/>
                  </a:moveTo>
                  <a:lnTo>
                    <a:pt x="1529460" y="0"/>
                  </a:lnTo>
                  <a:cubicBezTo>
                    <a:pt x="1565475" y="0"/>
                    <a:pt x="1594671" y="29196"/>
                    <a:pt x="1594671" y="65211"/>
                  </a:cubicBezTo>
                  <a:lnTo>
                    <a:pt x="1594671" y="151878"/>
                  </a:lnTo>
                  <a:cubicBezTo>
                    <a:pt x="1594671" y="187893"/>
                    <a:pt x="1565475" y="217089"/>
                    <a:pt x="1529460" y="217089"/>
                  </a:cubicBezTo>
                  <a:lnTo>
                    <a:pt x="65211" y="217089"/>
                  </a:lnTo>
                  <a:cubicBezTo>
                    <a:pt x="29196" y="217089"/>
                    <a:pt x="0" y="187893"/>
                    <a:pt x="0" y="15187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solidFill>
              <a:srgbClr val="53C2C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94671" cy="255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109432" y="1833047"/>
            <a:ext cx="6054766" cy="824260"/>
            <a:chOff x="0" y="0"/>
            <a:chExt cx="1594671" cy="21708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94671" cy="217089"/>
            </a:xfrm>
            <a:custGeom>
              <a:avLst/>
              <a:gdLst/>
              <a:ahLst/>
              <a:cxnLst/>
              <a:rect l="l" t="t" r="r" b="b"/>
              <a:pathLst>
                <a:path w="1594671" h="217089">
                  <a:moveTo>
                    <a:pt x="65211" y="0"/>
                  </a:moveTo>
                  <a:lnTo>
                    <a:pt x="1529460" y="0"/>
                  </a:lnTo>
                  <a:cubicBezTo>
                    <a:pt x="1565475" y="0"/>
                    <a:pt x="1594671" y="29196"/>
                    <a:pt x="1594671" y="65211"/>
                  </a:cubicBezTo>
                  <a:lnTo>
                    <a:pt x="1594671" y="151878"/>
                  </a:lnTo>
                  <a:cubicBezTo>
                    <a:pt x="1594671" y="187893"/>
                    <a:pt x="1565475" y="217089"/>
                    <a:pt x="1529460" y="217089"/>
                  </a:cubicBezTo>
                  <a:lnTo>
                    <a:pt x="65211" y="217089"/>
                  </a:lnTo>
                  <a:cubicBezTo>
                    <a:pt x="29196" y="217089"/>
                    <a:pt x="0" y="187893"/>
                    <a:pt x="0" y="15187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solidFill>
              <a:srgbClr val="53C2C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594671" cy="255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109432" y="8820084"/>
            <a:ext cx="6054766" cy="824260"/>
            <a:chOff x="0" y="0"/>
            <a:chExt cx="1594671" cy="21708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94671" cy="217089"/>
            </a:xfrm>
            <a:custGeom>
              <a:avLst/>
              <a:gdLst/>
              <a:ahLst/>
              <a:cxnLst/>
              <a:rect l="l" t="t" r="r" b="b"/>
              <a:pathLst>
                <a:path w="1594671" h="217089">
                  <a:moveTo>
                    <a:pt x="65211" y="0"/>
                  </a:moveTo>
                  <a:lnTo>
                    <a:pt x="1529460" y="0"/>
                  </a:lnTo>
                  <a:cubicBezTo>
                    <a:pt x="1565475" y="0"/>
                    <a:pt x="1594671" y="29196"/>
                    <a:pt x="1594671" y="65211"/>
                  </a:cubicBezTo>
                  <a:lnTo>
                    <a:pt x="1594671" y="151878"/>
                  </a:lnTo>
                  <a:cubicBezTo>
                    <a:pt x="1594671" y="187893"/>
                    <a:pt x="1565475" y="217089"/>
                    <a:pt x="1529460" y="217089"/>
                  </a:cubicBezTo>
                  <a:lnTo>
                    <a:pt x="65211" y="217089"/>
                  </a:lnTo>
                  <a:cubicBezTo>
                    <a:pt x="29196" y="217089"/>
                    <a:pt x="0" y="187893"/>
                    <a:pt x="0" y="15187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solidFill>
              <a:srgbClr val="53C2C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94671" cy="255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511377" y="6165057"/>
            <a:ext cx="464928" cy="510209"/>
          </a:xfrm>
          <a:custGeom>
            <a:avLst/>
            <a:gdLst/>
            <a:ahLst/>
            <a:cxnLst/>
            <a:rect l="l" t="t" r="r" b="b"/>
            <a:pathLst>
              <a:path w="464928" h="510209">
                <a:moveTo>
                  <a:pt x="0" y="0"/>
                </a:moveTo>
                <a:lnTo>
                  <a:pt x="464928" y="0"/>
                </a:lnTo>
                <a:lnTo>
                  <a:pt x="464928" y="510209"/>
                </a:lnTo>
                <a:lnTo>
                  <a:pt x="0" y="510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511377" y="7556191"/>
            <a:ext cx="464928" cy="510209"/>
          </a:xfrm>
          <a:custGeom>
            <a:avLst/>
            <a:gdLst/>
            <a:ahLst/>
            <a:cxnLst/>
            <a:rect l="l" t="t" r="r" b="b"/>
            <a:pathLst>
              <a:path w="464928" h="510209">
                <a:moveTo>
                  <a:pt x="0" y="0"/>
                </a:moveTo>
                <a:lnTo>
                  <a:pt x="464928" y="0"/>
                </a:lnTo>
                <a:lnTo>
                  <a:pt x="464928" y="510209"/>
                </a:lnTo>
                <a:lnTo>
                  <a:pt x="0" y="510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511377" y="8951951"/>
            <a:ext cx="464928" cy="510209"/>
          </a:xfrm>
          <a:custGeom>
            <a:avLst/>
            <a:gdLst/>
            <a:ahLst/>
            <a:cxnLst/>
            <a:rect l="l" t="t" r="r" b="b"/>
            <a:pathLst>
              <a:path w="464928" h="510209">
                <a:moveTo>
                  <a:pt x="0" y="0"/>
                </a:moveTo>
                <a:lnTo>
                  <a:pt x="464928" y="0"/>
                </a:lnTo>
                <a:lnTo>
                  <a:pt x="464928" y="510209"/>
                </a:lnTo>
                <a:lnTo>
                  <a:pt x="0" y="510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511377" y="4745348"/>
            <a:ext cx="464928" cy="510209"/>
          </a:xfrm>
          <a:custGeom>
            <a:avLst/>
            <a:gdLst/>
            <a:ahLst/>
            <a:cxnLst/>
            <a:rect l="l" t="t" r="r" b="b"/>
            <a:pathLst>
              <a:path w="464928" h="510209">
                <a:moveTo>
                  <a:pt x="0" y="0"/>
                </a:moveTo>
                <a:lnTo>
                  <a:pt x="464928" y="0"/>
                </a:lnTo>
                <a:lnTo>
                  <a:pt x="464928" y="510209"/>
                </a:lnTo>
                <a:lnTo>
                  <a:pt x="0" y="510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511377" y="3349588"/>
            <a:ext cx="464928" cy="510209"/>
          </a:xfrm>
          <a:custGeom>
            <a:avLst/>
            <a:gdLst/>
            <a:ahLst/>
            <a:cxnLst/>
            <a:rect l="l" t="t" r="r" b="b"/>
            <a:pathLst>
              <a:path w="464928" h="510209">
                <a:moveTo>
                  <a:pt x="0" y="0"/>
                </a:moveTo>
                <a:lnTo>
                  <a:pt x="464928" y="0"/>
                </a:lnTo>
                <a:lnTo>
                  <a:pt x="464928" y="510209"/>
                </a:lnTo>
                <a:lnTo>
                  <a:pt x="0" y="510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511377" y="1965458"/>
            <a:ext cx="464928" cy="510209"/>
          </a:xfrm>
          <a:custGeom>
            <a:avLst/>
            <a:gdLst/>
            <a:ahLst/>
            <a:cxnLst/>
            <a:rect l="l" t="t" r="r" b="b"/>
            <a:pathLst>
              <a:path w="464928" h="510209">
                <a:moveTo>
                  <a:pt x="0" y="0"/>
                </a:moveTo>
                <a:lnTo>
                  <a:pt x="464928" y="0"/>
                </a:lnTo>
                <a:lnTo>
                  <a:pt x="464928" y="510209"/>
                </a:lnTo>
                <a:lnTo>
                  <a:pt x="0" y="510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0805" y="2638257"/>
            <a:ext cx="5550044" cy="983899"/>
          </a:xfrm>
          <a:custGeom>
            <a:avLst/>
            <a:gdLst/>
            <a:ahLst/>
            <a:cxnLst/>
            <a:rect l="l" t="t" r="r" b="b"/>
            <a:pathLst>
              <a:path w="5550044" h="983899">
                <a:moveTo>
                  <a:pt x="0" y="0"/>
                </a:moveTo>
                <a:lnTo>
                  <a:pt x="5550044" y="0"/>
                </a:lnTo>
                <a:lnTo>
                  <a:pt x="5550044" y="983899"/>
                </a:lnTo>
                <a:lnTo>
                  <a:pt x="0" y="9838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</a:blip>
            <a:stretch>
              <a:fillRect l="-3087" r="-6006"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1326839" y="4595326"/>
            <a:ext cx="4074220" cy="78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8"/>
              </a:lnSpc>
            </a:pPr>
            <a:r>
              <a:rPr lang="en-US" sz="4612" b="1" spc="-336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Isadora Feitosa</a:t>
            </a:r>
            <a:r>
              <a:rPr lang="en-US" sz="4612" spc="-33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26839" y="1811784"/>
            <a:ext cx="3910806" cy="78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8"/>
              </a:lnSpc>
            </a:pPr>
            <a:r>
              <a:rPr lang="en-US" sz="4612" b="1" spc="-336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Daniel Ferreira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26839" y="3203555"/>
            <a:ext cx="3989884" cy="78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8"/>
              </a:lnSpc>
            </a:pPr>
            <a:r>
              <a:rPr lang="en-US" sz="4612" b="1" spc="-336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Filipe Carvalho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326839" y="5983445"/>
            <a:ext cx="4496594" cy="78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8"/>
              </a:lnSpc>
            </a:pPr>
            <a:r>
              <a:rPr lang="en-US" sz="4612" b="1" spc="-336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Luana Rodrigues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329347" y="7389471"/>
            <a:ext cx="3614936" cy="78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8"/>
              </a:lnSpc>
            </a:pPr>
            <a:r>
              <a:rPr lang="en-US" sz="4612" b="1" spc="-336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Lucas Gabriel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288320" y="8795497"/>
            <a:ext cx="3696990" cy="78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8"/>
              </a:lnSpc>
            </a:pPr>
            <a:r>
              <a:rPr lang="en-US" sz="4612" b="1" spc="-336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Victor Duarte </a:t>
            </a:r>
          </a:p>
        </p:txBody>
      </p:sp>
      <p:sp>
        <p:nvSpPr>
          <p:cNvPr id="43" name="Freeform 43"/>
          <p:cNvSpPr/>
          <p:nvPr/>
        </p:nvSpPr>
        <p:spPr>
          <a:xfrm>
            <a:off x="10361793" y="4016264"/>
            <a:ext cx="5550044" cy="983899"/>
          </a:xfrm>
          <a:custGeom>
            <a:avLst/>
            <a:gdLst/>
            <a:ahLst/>
            <a:cxnLst/>
            <a:rect l="l" t="t" r="r" b="b"/>
            <a:pathLst>
              <a:path w="5550044" h="983899">
                <a:moveTo>
                  <a:pt x="0" y="0"/>
                </a:moveTo>
                <a:lnTo>
                  <a:pt x="5550043" y="0"/>
                </a:lnTo>
                <a:lnTo>
                  <a:pt x="5550043" y="983900"/>
                </a:lnTo>
                <a:lnTo>
                  <a:pt x="0" y="983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</a:blip>
            <a:stretch>
              <a:fillRect l="-3087" r="-6006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0361793" y="5398335"/>
            <a:ext cx="5550044" cy="983899"/>
          </a:xfrm>
          <a:custGeom>
            <a:avLst/>
            <a:gdLst/>
            <a:ahLst/>
            <a:cxnLst/>
            <a:rect l="l" t="t" r="r" b="b"/>
            <a:pathLst>
              <a:path w="5550044" h="983899">
                <a:moveTo>
                  <a:pt x="0" y="0"/>
                </a:moveTo>
                <a:lnTo>
                  <a:pt x="5550043" y="0"/>
                </a:lnTo>
                <a:lnTo>
                  <a:pt x="5550043" y="983899"/>
                </a:lnTo>
                <a:lnTo>
                  <a:pt x="0" y="9838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</a:blip>
            <a:stretch>
              <a:fillRect l="-3087" r="-6006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361793" y="6771153"/>
            <a:ext cx="5550044" cy="983899"/>
          </a:xfrm>
          <a:custGeom>
            <a:avLst/>
            <a:gdLst/>
            <a:ahLst/>
            <a:cxnLst/>
            <a:rect l="l" t="t" r="r" b="b"/>
            <a:pathLst>
              <a:path w="5550044" h="983899">
                <a:moveTo>
                  <a:pt x="0" y="0"/>
                </a:moveTo>
                <a:lnTo>
                  <a:pt x="5550043" y="0"/>
                </a:lnTo>
                <a:lnTo>
                  <a:pt x="5550043" y="983899"/>
                </a:lnTo>
                <a:lnTo>
                  <a:pt x="0" y="9838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</a:blip>
            <a:stretch>
              <a:fillRect l="-3087" r="-6006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0361793" y="8167654"/>
            <a:ext cx="5550044" cy="983899"/>
          </a:xfrm>
          <a:custGeom>
            <a:avLst/>
            <a:gdLst/>
            <a:ahLst/>
            <a:cxnLst/>
            <a:rect l="l" t="t" r="r" b="b"/>
            <a:pathLst>
              <a:path w="5550044" h="983899">
                <a:moveTo>
                  <a:pt x="0" y="0"/>
                </a:moveTo>
                <a:lnTo>
                  <a:pt x="5550043" y="0"/>
                </a:lnTo>
                <a:lnTo>
                  <a:pt x="5550043" y="983899"/>
                </a:lnTo>
                <a:lnTo>
                  <a:pt x="0" y="9838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</a:blip>
            <a:stretch>
              <a:fillRect l="-3087" r="-6006"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0361793" y="9611780"/>
            <a:ext cx="5550044" cy="983899"/>
          </a:xfrm>
          <a:custGeom>
            <a:avLst/>
            <a:gdLst/>
            <a:ahLst/>
            <a:cxnLst/>
            <a:rect l="l" t="t" r="r" b="b"/>
            <a:pathLst>
              <a:path w="5550044" h="983899">
                <a:moveTo>
                  <a:pt x="0" y="0"/>
                </a:moveTo>
                <a:lnTo>
                  <a:pt x="5550043" y="0"/>
                </a:lnTo>
                <a:lnTo>
                  <a:pt x="5550043" y="983899"/>
                </a:lnTo>
                <a:lnTo>
                  <a:pt x="0" y="9838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</a:blip>
            <a:stretch>
              <a:fillRect l="-3087" r="-600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5365" y="7875453"/>
            <a:ext cx="5018353" cy="2019887"/>
          </a:xfrm>
          <a:custGeom>
            <a:avLst/>
            <a:gdLst/>
            <a:ahLst/>
            <a:cxnLst/>
            <a:rect l="l" t="t" r="r" b="b"/>
            <a:pathLst>
              <a:path w="5018353" h="2019887">
                <a:moveTo>
                  <a:pt x="0" y="0"/>
                </a:moveTo>
                <a:lnTo>
                  <a:pt x="5018353" y="0"/>
                </a:lnTo>
                <a:lnTo>
                  <a:pt x="5018353" y="2019887"/>
                </a:lnTo>
                <a:lnTo>
                  <a:pt x="0" y="2019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8557" y="-287644"/>
            <a:ext cx="19689004" cy="19689004"/>
          </a:xfrm>
          <a:custGeom>
            <a:avLst/>
            <a:gdLst/>
            <a:ahLst/>
            <a:cxnLst/>
            <a:rect l="l" t="t" r="r" b="b"/>
            <a:pathLst>
              <a:path w="19689004" h="19689004">
                <a:moveTo>
                  <a:pt x="0" y="0"/>
                </a:moveTo>
                <a:lnTo>
                  <a:pt x="19689004" y="0"/>
                </a:lnTo>
                <a:lnTo>
                  <a:pt x="19689004" y="19689004"/>
                </a:lnTo>
                <a:lnTo>
                  <a:pt x="0" y="19689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459101">
            <a:off x="-2983732" y="-940994"/>
            <a:ext cx="17704728" cy="126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62"/>
              </a:lnSpc>
            </a:pPr>
            <a:r>
              <a:rPr lang="en-US" sz="13534" b="1">
                <a:solidFill>
                  <a:srgbClr val="606060">
                    <a:alpha val="6667"/>
                  </a:srgbClr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Aplicativo Aplicativo Aplicativo Aplicativo Aplicativo Aplicativo</a:t>
            </a:r>
          </a:p>
          <a:p>
            <a:pPr algn="ctr">
              <a:lnSpc>
                <a:spcPts val="10962"/>
              </a:lnSpc>
            </a:pPr>
            <a:r>
              <a:rPr lang="en-US" sz="13534" b="1">
                <a:solidFill>
                  <a:srgbClr val="606060">
                    <a:alpha val="6667"/>
                  </a:srgbClr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Aplicativo Aplicativo Aplicativo Aplicativo Aplicativo Aplicativo</a:t>
            </a:r>
          </a:p>
          <a:p>
            <a:pPr algn="ctr">
              <a:lnSpc>
                <a:spcPts val="10962"/>
              </a:lnSpc>
            </a:pPr>
            <a:r>
              <a:rPr lang="en-US" sz="13534" b="1">
                <a:solidFill>
                  <a:srgbClr val="606060">
                    <a:alpha val="6667"/>
                  </a:srgbClr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Aplicativo Aplicativo Aplicativo Aplicativo Aplicativo Aplicativo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833089" y="1401604"/>
            <a:ext cx="3782230" cy="7483792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53C2C4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393629">
            <a:off x="6784030" y="-4815407"/>
            <a:ext cx="17837802" cy="17623744"/>
            <a:chOff x="0" y="0"/>
            <a:chExt cx="4572000" cy="4517135"/>
          </a:xfrm>
        </p:grpSpPr>
        <p:sp>
          <p:nvSpPr>
            <p:cNvPr id="16" name="Freeform 16"/>
            <p:cNvSpPr/>
            <p:nvPr/>
          </p:nvSpPr>
          <p:spPr>
            <a:xfrm>
              <a:off x="-16554" y="-2690"/>
              <a:ext cx="4639471" cy="4549489"/>
            </a:xfrm>
            <a:custGeom>
              <a:avLst/>
              <a:gdLst/>
              <a:ahLst/>
              <a:cxnLst/>
              <a:rect l="l" t="t" r="r" b="b"/>
              <a:pathLst>
                <a:path w="4639471" h="4549489">
                  <a:moveTo>
                    <a:pt x="2642461" y="4307731"/>
                  </a:moveTo>
                  <a:cubicBezTo>
                    <a:pt x="2937643" y="4136404"/>
                    <a:pt x="3174467" y="3866873"/>
                    <a:pt x="3302943" y="3520703"/>
                  </a:cubicBezTo>
                  <a:cubicBezTo>
                    <a:pt x="3367367" y="3347118"/>
                    <a:pt x="3462613" y="3172924"/>
                    <a:pt x="3623369" y="3081058"/>
                  </a:cubicBezTo>
                  <a:cubicBezTo>
                    <a:pt x="3747343" y="3010214"/>
                    <a:pt x="3895227" y="2996898"/>
                    <a:pt x="4029388" y="2948020"/>
                  </a:cubicBezTo>
                  <a:cubicBezTo>
                    <a:pt x="4411618" y="2808768"/>
                    <a:pt x="4639471" y="2366335"/>
                    <a:pt x="4578884" y="1964073"/>
                  </a:cubicBezTo>
                  <a:cubicBezTo>
                    <a:pt x="4518297" y="1561809"/>
                    <a:pt x="4204130" y="1222063"/>
                    <a:pt x="3823417" y="1078711"/>
                  </a:cubicBezTo>
                  <a:cubicBezTo>
                    <a:pt x="3609703" y="998242"/>
                    <a:pt x="3395764" y="1015829"/>
                    <a:pt x="3183757" y="930958"/>
                  </a:cubicBezTo>
                  <a:cubicBezTo>
                    <a:pt x="2896850" y="816103"/>
                    <a:pt x="2646820" y="557580"/>
                    <a:pt x="2402676" y="368105"/>
                  </a:cubicBezTo>
                  <a:cubicBezTo>
                    <a:pt x="2158532" y="178629"/>
                    <a:pt x="1877749" y="5911"/>
                    <a:pt x="1568716" y="3231"/>
                  </a:cubicBezTo>
                  <a:cubicBezTo>
                    <a:pt x="1196035" y="0"/>
                    <a:pt x="839628" y="279246"/>
                    <a:pt x="753607" y="641873"/>
                  </a:cubicBezTo>
                  <a:cubicBezTo>
                    <a:pt x="714329" y="807457"/>
                    <a:pt x="726735" y="980722"/>
                    <a:pt x="704584" y="1149453"/>
                  </a:cubicBezTo>
                  <a:cubicBezTo>
                    <a:pt x="619399" y="1798292"/>
                    <a:pt x="38111" y="2317174"/>
                    <a:pt x="17162" y="2971245"/>
                  </a:cubicBezTo>
                  <a:cubicBezTo>
                    <a:pt x="0" y="3507080"/>
                    <a:pt x="385323" y="3994953"/>
                    <a:pt x="863032" y="4238292"/>
                  </a:cubicBezTo>
                  <a:cubicBezTo>
                    <a:pt x="1111989" y="4365108"/>
                    <a:pt x="1371700" y="4475224"/>
                    <a:pt x="1651555" y="4507960"/>
                  </a:cubicBezTo>
                  <a:cubicBezTo>
                    <a:pt x="2006569" y="4549489"/>
                    <a:pt x="2352643" y="4475944"/>
                    <a:pt x="2642461" y="4307731"/>
                  </a:cubicBezTo>
                  <a:close/>
                </a:path>
              </a:pathLst>
            </a:custGeom>
            <a:solidFill>
              <a:srgbClr val="53C2C4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4572000" cy="4517135"/>
            </a:xfrm>
            <a:custGeom>
              <a:avLst/>
              <a:gdLst/>
              <a:ahLst/>
              <a:cxnLst/>
              <a:rect l="l" t="t" r="r" b="b"/>
              <a:pathLst>
                <a:path w="4572000" h="4517135">
                  <a:moveTo>
                    <a:pt x="4572000" y="4517135"/>
                  </a:moveTo>
                  <a:lnTo>
                    <a:pt x="0" y="451713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517135"/>
                  </a:lnTo>
                  <a:close/>
                </a:path>
              </a:pathLst>
            </a:custGeom>
            <a:blipFill>
              <a:blip r:embed="rId4"/>
              <a:stretch>
                <a:fillRect l="-25" r="-25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5405890" y="8837808"/>
            <a:ext cx="1853410" cy="840985"/>
          </a:xfrm>
          <a:custGeom>
            <a:avLst/>
            <a:gdLst/>
            <a:ahLst/>
            <a:cxnLst/>
            <a:rect l="l" t="t" r="r" b="b"/>
            <a:pathLst>
              <a:path w="1853410" h="840985">
                <a:moveTo>
                  <a:pt x="0" y="0"/>
                </a:moveTo>
                <a:lnTo>
                  <a:pt x="1853410" y="0"/>
                </a:lnTo>
                <a:lnTo>
                  <a:pt x="1853410" y="840984"/>
                </a:lnTo>
                <a:lnTo>
                  <a:pt x="0" y="840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664824" y="2730006"/>
            <a:ext cx="2118761" cy="1518871"/>
          </a:xfrm>
          <a:custGeom>
            <a:avLst/>
            <a:gdLst/>
            <a:ahLst/>
            <a:cxnLst/>
            <a:rect l="l" t="t" r="r" b="b"/>
            <a:pathLst>
              <a:path w="2118761" h="1518871">
                <a:moveTo>
                  <a:pt x="0" y="0"/>
                </a:moveTo>
                <a:lnTo>
                  <a:pt x="2118761" y="0"/>
                </a:lnTo>
                <a:lnTo>
                  <a:pt x="2118761" y="1518871"/>
                </a:lnTo>
                <a:lnTo>
                  <a:pt x="0" y="15188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533158" y="4777225"/>
            <a:ext cx="2382093" cy="2085924"/>
            <a:chOff x="0" y="0"/>
            <a:chExt cx="627383" cy="5493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7383" cy="549379"/>
            </a:xfrm>
            <a:custGeom>
              <a:avLst/>
              <a:gdLst/>
              <a:ahLst/>
              <a:cxnLst/>
              <a:rect l="l" t="t" r="r" b="b"/>
              <a:pathLst>
                <a:path w="627383" h="549379">
                  <a:moveTo>
                    <a:pt x="165753" y="0"/>
                  </a:moveTo>
                  <a:lnTo>
                    <a:pt x="461630" y="0"/>
                  </a:lnTo>
                  <a:cubicBezTo>
                    <a:pt x="553173" y="0"/>
                    <a:pt x="627383" y="74210"/>
                    <a:pt x="627383" y="165753"/>
                  </a:cubicBezTo>
                  <a:lnTo>
                    <a:pt x="627383" y="383627"/>
                  </a:lnTo>
                  <a:cubicBezTo>
                    <a:pt x="627383" y="427587"/>
                    <a:pt x="609919" y="469747"/>
                    <a:pt x="578835" y="500831"/>
                  </a:cubicBezTo>
                  <a:cubicBezTo>
                    <a:pt x="547750" y="531916"/>
                    <a:pt x="505590" y="549379"/>
                    <a:pt x="461630" y="549379"/>
                  </a:cubicBezTo>
                  <a:lnTo>
                    <a:pt x="165753" y="549379"/>
                  </a:lnTo>
                  <a:cubicBezTo>
                    <a:pt x="121792" y="549379"/>
                    <a:pt x="79632" y="531916"/>
                    <a:pt x="48548" y="500831"/>
                  </a:cubicBezTo>
                  <a:cubicBezTo>
                    <a:pt x="17463" y="469747"/>
                    <a:pt x="0" y="427587"/>
                    <a:pt x="0" y="383627"/>
                  </a:cubicBezTo>
                  <a:lnTo>
                    <a:pt x="0" y="165753"/>
                  </a:lnTo>
                  <a:cubicBezTo>
                    <a:pt x="0" y="121792"/>
                    <a:pt x="17463" y="79632"/>
                    <a:pt x="48548" y="48548"/>
                  </a:cubicBezTo>
                  <a:cubicBezTo>
                    <a:pt x="79632" y="17463"/>
                    <a:pt x="121792" y="0"/>
                    <a:pt x="16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27383" cy="58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49557" y="6056200"/>
            <a:ext cx="1911611" cy="381215"/>
            <a:chOff x="0" y="0"/>
            <a:chExt cx="503469" cy="1004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3469" cy="100402"/>
            </a:xfrm>
            <a:custGeom>
              <a:avLst/>
              <a:gdLst/>
              <a:ahLst/>
              <a:cxnLst/>
              <a:rect l="l" t="t" r="r" b="b"/>
              <a:pathLst>
                <a:path w="503469" h="100402">
                  <a:moveTo>
                    <a:pt x="50201" y="0"/>
                  </a:moveTo>
                  <a:lnTo>
                    <a:pt x="453268" y="0"/>
                  </a:lnTo>
                  <a:cubicBezTo>
                    <a:pt x="466582" y="0"/>
                    <a:pt x="479351" y="5289"/>
                    <a:pt x="488766" y="14704"/>
                  </a:cubicBezTo>
                  <a:cubicBezTo>
                    <a:pt x="498180" y="24118"/>
                    <a:pt x="503469" y="36887"/>
                    <a:pt x="503469" y="50201"/>
                  </a:cubicBezTo>
                  <a:lnTo>
                    <a:pt x="503469" y="50201"/>
                  </a:lnTo>
                  <a:cubicBezTo>
                    <a:pt x="503469" y="77927"/>
                    <a:pt x="480994" y="100402"/>
                    <a:pt x="453268" y="100402"/>
                  </a:cubicBezTo>
                  <a:lnTo>
                    <a:pt x="50201" y="100402"/>
                  </a:lnTo>
                  <a:cubicBezTo>
                    <a:pt x="36887" y="100402"/>
                    <a:pt x="24118" y="95113"/>
                    <a:pt x="14704" y="85699"/>
                  </a:cubicBezTo>
                  <a:cubicBezTo>
                    <a:pt x="5289" y="76284"/>
                    <a:pt x="0" y="63515"/>
                    <a:pt x="0" y="50201"/>
                  </a:cubicBezTo>
                  <a:lnTo>
                    <a:pt x="0" y="50201"/>
                  </a:lnTo>
                  <a:cubicBezTo>
                    <a:pt x="0" y="36887"/>
                    <a:pt x="5289" y="24118"/>
                    <a:pt x="14704" y="14704"/>
                  </a:cubicBezTo>
                  <a:cubicBezTo>
                    <a:pt x="24118" y="5289"/>
                    <a:pt x="36887" y="0"/>
                    <a:pt x="50201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3469" cy="138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768399" y="5537548"/>
            <a:ext cx="1911611" cy="381215"/>
            <a:chOff x="0" y="0"/>
            <a:chExt cx="503469" cy="10040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3469" cy="100402"/>
            </a:xfrm>
            <a:custGeom>
              <a:avLst/>
              <a:gdLst/>
              <a:ahLst/>
              <a:cxnLst/>
              <a:rect l="l" t="t" r="r" b="b"/>
              <a:pathLst>
                <a:path w="503469" h="100402">
                  <a:moveTo>
                    <a:pt x="50201" y="0"/>
                  </a:moveTo>
                  <a:lnTo>
                    <a:pt x="453268" y="0"/>
                  </a:lnTo>
                  <a:cubicBezTo>
                    <a:pt x="466582" y="0"/>
                    <a:pt x="479351" y="5289"/>
                    <a:pt x="488766" y="14704"/>
                  </a:cubicBezTo>
                  <a:cubicBezTo>
                    <a:pt x="498180" y="24118"/>
                    <a:pt x="503469" y="36887"/>
                    <a:pt x="503469" y="50201"/>
                  </a:cubicBezTo>
                  <a:lnTo>
                    <a:pt x="503469" y="50201"/>
                  </a:lnTo>
                  <a:cubicBezTo>
                    <a:pt x="503469" y="77927"/>
                    <a:pt x="480994" y="100402"/>
                    <a:pt x="453268" y="100402"/>
                  </a:cubicBezTo>
                  <a:lnTo>
                    <a:pt x="50201" y="100402"/>
                  </a:lnTo>
                  <a:cubicBezTo>
                    <a:pt x="36887" y="100402"/>
                    <a:pt x="24118" y="95113"/>
                    <a:pt x="14704" y="85699"/>
                  </a:cubicBezTo>
                  <a:cubicBezTo>
                    <a:pt x="5289" y="76284"/>
                    <a:pt x="0" y="63515"/>
                    <a:pt x="0" y="50201"/>
                  </a:cubicBezTo>
                  <a:lnTo>
                    <a:pt x="0" y="50201"/>
                  </a:lnTo>
                  <a:cubicBezTo>
                    <a:pt x="0" y="36887"/>
                    <a:pt x="5289" y="24118"/>
                    <a:pt x="14704" y="14704"/>
                  </a:cubicBezTo>
                  <a:cubicBezTo>
                    <a:pt x="24118" y="5289"/>
                    <a:pt x="36887" y="0"/>
                    <a:pt x="50201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03469" cy="138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2896964" y="5613650"/>
            <a:ext cx="188206" cy="206537"/>
          </a:xfrm>
          <a:custGeom>
            <a:avLst/>
            <a:gdLst/>
            <a:ahLst/>
            <a:cxnLst/>
            <a:rect l="l" t="t" r="r" b="b"/>
            <a:pathLst>
              <a:path w="188206" h="206537">
                <a:moveTo>
                  <a:pt x="0" y="0"/>
                </a:moveTo>
                <a:lnTo>
                  <a:pt x="188207" y="0"/>
                </a:lnTo>
                <a:lnTo>
                  <a:pt x="188207" y="206537"/>
                </a:lnTo>
                <a:lnTo>
                  <a:pt x="0" y="206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022200" y="7234321"/>
            <a:ext cx="1285246" cy="1481552"/>
          </a:xfrm>
          <a:custGeom>
            <a:avLst/>
            <a:gdLst/>
            <a:ahLst/>
            <a:cxnLst/>
            <a:rect l="l" t="t" r="r" b="b"/>
            <a:pathLst>
              <a:path w="1285246" h="1481552">
                <a:moveTo>
                  <a:pt x="0" y="0"/>
                </a:moveTo>
                <a:lnTo>
                  <a:pt x="1285247" y="0"/>
                </a:lnTo>
                <a:lnTo>
                  <a:pt x="1285247" y="1481552"/>
                </a:lnTo>
                <a:lnTo>
                  <a:pt x="0" y="1481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896964" y="6147451"/>
            <a:ext cx="138851" cy="198714"/>
          </a:xfrm>
          <a:custGeom>
            <a:avLst/>
            <a:gdLst/>
            <a:ahLst/>
            <a:cxnLst/>
            <a:rect l="l" t="t" r="r" b="b"/>
            <a:pathLst>
              <a:path w="138851" h="198714">
                <a:moveTo>
                  <a:pt x="0" y="0"/>
                </a:moveTo>
                <a:lnTo>
                  <a:pt x="138852" y="0"/>
                </a:lnTo>
                <a:lnTo>
                  <a:pt x="138852" y="198714"/>
                </a:lnTo>
                <a:lnTo>
                  <a:pt x="0" y="1987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405657" y="4941899"/>
            <a:ext cx="637095" cy="421279"/>
          </a:xfrm>
          <a:custGeom>
            <a:avLst/>
            <a:gdLst/>
            <a:ahLst/>
            <a:cxnLst/>
            <a:rect l="l" t="t" r="r" b="b"/>
            <a:pathLst>
              <a:path w="637095" h="421279">
                <a:moveTo>
                  <a:pt x="0" y="0"/>
                </a:moveTo>
                <a:lnTo>
                  <a:pt x="637095" y="0"/>
                </a:lnTo>
                <a:lnTo>
                  <a:pt x="637095" y="421279"/>
                </a:lnTo>
                <a:lnTo>
                  <a:pt x="0" y="4212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984564" y="8837808"/>
            <a:ext cx="1781107" cy="810404"/>
          </a:xfrm>
          <a:custGeom>
            <a:avLst/>
            <a:gdLst/>
            <a:ahLst/>
            <a:cxnLst/>
            <a:rect l="l" t="t" r="r" b="b"/>
            <a:pathLst>
              <a:path w="1781107" h="810404">
                <a:moveTo>
                  <a:pt x="0" y="0"/>
                </a:moveTo>
                <a:lnTo>
                  <a:pt x="1781106" y="0"/>
                </a:lnTo>
                <a:lnTo>
                  <a:pt x="1781106" y="810403"/>
                </a:lnTo>
                <a:lnTo>
                  <a:pt x="0" y="8104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9545945" y="1751105"/>
            <a:ext cx="8066557" cy="1343040"/>
            <a:chOff x="0" y="0"/>
            <a:chExt cx="2124525" cy="35372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24525" cy="353723"/>
            </a:xfrm>
            <a:custGeom>
              <a:avLst/>
              <a:gdLst/>
              <a:ahLst/>
              <a:cxnLst/>
              <a:rect l="l" t="t" r="r" b="b"/>
              <a:pathLst>
                <a:path w="2124525" h="353723">
                  <a:moveTo>
                    <a:pt x="0" y="0"/>
                  </a:moveTo>
                  <a:lnTo>
                    <a:pt x="2124525" y="0"/>
                  </a:lnTo>
                  <a:lnTo>
                    <a:pt x="2124525" y="353723"/>
                  </a:lnTo>
                  <a:lnTo>
                    <a:pt x="0" y="353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124525" cy="391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2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545426" y="1718086"/>
            <a:ext cx="590148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spc="-386">
                <a:solidFill>
                  <a:srgbClr val="0CC0D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Próximos passos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26663" y="2220386"/>
            <a:ext cx="2539008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spc="2401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. . 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45945" y="3974676"/>
            <a:ext cx="8066557" cy="390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76"/>
              </a:lnSpc>
            </a:pPr>
            <a:r>
              <a:rPr lang="en-US" sz="3763" b="1" spc="-282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Criação de um aplicativo mobile para facilitar o acesso ao Cartão de Vacinas Unificado. Disponível para Android e iOS, o app permitirá consultar o histórico vacinal, receber notificações sobre novas vacinas e gerar certificados digitais de forma prática e segura, ampliando o acesso a todos.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SVU</dc:title>
  <cp:lastModifiedBy>isadorafeitosaestudante@outlook.com</cp:lastModifiedBy>
  <cp:revision>2</cp:revision>
  <dcterms:created xsi:type="dcterms:W3CDTF">2006-08-16T00:00:00Z</dcterms:created>
  <dcterms:modified xsi:type="dcterms:W3CDTF">2024-11-19T19:22:34Z</dcterms:modified>
  <dc:identifier>DAGW35KN6Ag</dc:identifier>
</cp:coreProperties>
</file>